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Amatic SC"/>
      <p:regular r:id="rId24"/>
      <p:bold r:id="rId25"/>
    </p:embeddedFont>
    <p:embeddedFont>
      <p:font typeface="Source Code Pr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AmaticSC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ourceCodePro-regular.fntdata"/><Relationship Id="rId25" Type="http://schemas.openxmlformats.org/officeDocument/2006/relationships/font" Target="fonts/AmaticSC-bold.fntdata"/><Relationship Id="rId28" Type="http://schemas.openxmlformats.org/officeDocument/2006/relationships/font" Target="fonts/SourceCodePro-italic.fntdata"/><Relationship Id="rId27" Type="http://schemas.openxmlformats.org/officeDocument/2006/relationships/font" Target="fonts/SourceCodePr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CodePr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ee4df4686b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ee4df4686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edfab8f748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edfab8f748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ee4df4686b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ee4df4686b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79b49ea5f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79b49ea5f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ee4df4686b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ee4df4686b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79b49ea5f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79b49ea5f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ee8a53a65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ee8a53a65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ee8a53a65c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ee8a53a65c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ee8a53a65c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ee8a53a65c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edfab8f7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edfab8f7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ee8a53a65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ee8a53a65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ee8a53a65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ee8a53a65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ee8a53a65c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ee8a53a65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ee8a53a65c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ee8a53a65c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ee8a53a65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ee8a53a65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ee4df4686b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ee4df4686b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ee4df4686b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ee4df4686b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Relationship Id="rId5" Type="http://schemas.openxmlformats.org/officeDocument/2006/relationships/image" Target="../media/image34.png"/><Relationship Id="rId6" Type="http://schemas.openxmlformats.org/officeDocument/2006/relationships/image" Target="../media/image15.png"/><Relationship Id="rId7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1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5.png"/><Relationship Id="rId6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14.png"/><Relationship Id="rId6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Relationship Id="rId4" Type="http://schemas.openxmlformats.org/officeDocument/2006/relationships/image" Target="../media/image31.png"/><Relationship Id="rId5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1.png"/><Relationship Id="rId5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Group 2 Confident Malva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Members : Xiaoge Bao, Jingyi Li, Jian Jin, AthanasIos Kokkinakis, Aikendrajit Ningthoujam, Soumyajit Bose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GB" sz="3612">
                <a:latin typeface="Amatic SC"/>
                <a:ea typeface="Amatic SC"/>
                <a:cs typeface="Amatic SC"/>
                <a:sym typeface="Amatic SC"/>
              </a:rPr>
              <a:t>Project name : “Mice” job, well done !</a:t>
            </a:r>
            <a:endParaRPr sz="3612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GB" sz="3612">
                <a:latin typeface="Amatic SC"/>
                <a:ea typeface="Amatic SC"/>
                <a:cs typeface="Amatic SC"/>
                <a:sym typeface="Amatic SC"/>
              </a:rPr>
              <a:t>Special thanks to our TA:Shruti and Noga!</a:t>
            </a:r>
            <a:endParaRPr sz="3612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312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Similar Patterns of Early Fast Responses from 4 subjects</a:t>
            </a: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8313" y="1351650"/>
            <a:ext cx="2957337" cy="1558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4188" y="1124276"/>
            <a:ext cx="3231197" cy="178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9713" y="2861150"/>
            <a:ext cx="2634512" cy="170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4237" y="2861161"/>
            <a:ext cx="3151115" cy="18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7650" y="1915338"/>
            <a:ext cx="2212837" cy="189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Significant correlations for each subject (Note 1 &amp; 3)</a:t>
            </a:r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225" y="1199463"/>
            <a:ext cx="8038502" cy="32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Bootstrap to create a better estimate</a:t>
            </a:r>
            <a:endParaRPr/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Sampling with replacement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“True” Spearman’s ρ=</a:t>
            </a:r>
            <a:r>
              <a:rPr lang="en-GB"/>
              <a:t>.45</a:t>
            </a:r>
            <a:r>
              <a:rPr lang="en-GB"/>
              <a:t> 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Individual Values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Sequences then averaging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4900" y="1017725"/>
            <a:ext cx="5184225" cy="18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3125" y="2893725"/>
            <a:ext cx="3212629" cy="170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Neural activity and Signal Detection</a:t>
            </a:r>
            <a:endParaRPr/>
          </a:p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 the neural activities of visual cortex predict the choice of Mice?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Does the mice know if the choice is correct before the movement?</a:t>
            </a:r>
            <a:endParaRPr/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950" y="2725688"/>
            <a:ext cx="3964900" cy="200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5100" y="2725700"/>
            <a:ext cx="1575625" cy="210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406075" y="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Familiar Session: </a:t>
            </a:r>
            <a:r>
              <a:rPr lang="en-GB"/>
              <a:t>Hit &amp; Miss &amp; False Alarm &amp; Reject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325" y="763525"/>
            <a:ext cx="3082050" cy="201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225" y="2941450"/>
            <a:ext cx="3250300" cy="220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 rotWithShape="1">
          <a:blip r:embed="rId5">
            <a:alphaModFix/>
          </a:blip>
          <a:srcRect b="0" l="-1670" r="1670" t="0"/>
          <a:stretch/>
        </p:blipFill>
        <p:spPr>
          <a:xfrm>
            <a:off x="4572000" y="1037362"/>
            <a:ext cx="3978556" cy="176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257975"/>
            <a:ext cx="3978525" cy="176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6"/>
          <p:cNvSpPr txBox="1"/>
          <p:nvPr/>
        </p:nvSpPr>
        <p:spPr>
          <a:xfrm>
            <a:off x="4005850" y="651325"/>
            <a:ext cx="45447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Hit &amp; reject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9" name="Google Shape;159;p26"/>
          <p:cNvSpPr txBox="1"/>
          <p:nvPr/>
        </p:nvSpPr>
        <p:spPr>
          <a:xfrm>
            <a:off x="4087475" y="2775175"/>
            <a:ext cx="45447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Miss</a:t>
            </a:r>
            <a:r>
              <a:rPr lang="en-GB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&amp; reject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311700" y="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Novel+</a:t>
            </a:r>
            <a:r>
              <a:rPr lang="en-GB"/>
              <a:t> Session: Hit &amp; Miss &amp; False Alarm &amp; Reject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850" y="696787"/>
            <a:ext cx="3294426" cy="21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850" y="2950950"/>
            <a:ext cx="2989429" cy="202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8936" y="991950"/>
            <a:ext cx="3838924" cy="170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8925" y="3060163"/>
            <a:ext cx="4069650" cy="180689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7"/>
          <p:cNvSpPr txBox="1"/>
          <p:nvPr/>
        </p:nvSpPr>
        <p:spPr>
          <a:xfrm>
            <a:off x="4005850" y="651325"/>
            <a:ext cx="45447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Hit &amp; reject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4073875" y="2696400"/>
            <a:ext cx="45447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Miss &amp; reject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Implementing a GLM model for neural data</a:t>
            </a:r>
            <a:endParaRPr/>
          </a:p>
        </p:txBody>
      </p:sp>
      <p:pic>
        <p:nvPicPr>
          <p:cNvPr id="176" name="Google Shape;176;p28"/>
          <p:cNvPicPr preferRelativeResize="0"/>
          <p:nvPr/>
        </p:nvPicPr>
        <p:blipFill rotWithShape="1">
          <a:blip r:embed="rId3">
            <a:alphaModFix/>
          </a:blip>
          <a:srcRect b="48937" l="0" r="0" t="0"/>
          <a:stretch/>
        </p:blipFill>
        <p:spPr>
          <a:xfrm>
            <a:off x="311700" y="979225"/>
            <a:ext cx="6877100" cy="147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5300" y="2918575"/>
            <a:ext cx="3957827" cy="1789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28"/>
          <p:cNvCxnSpPr/>
          <p:nvPr/>
        </p:nvCxnSpPr>
        <p:spPr>
          <a:xfrm rot="10800000">
            <a:off x="2672025" y="1210625"/>
            <a:ext cx="0" cy="7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28"/>
          <p:cNvCxnSpPr/>
          <p:nvPr/>
        </p:nvCxnSpPr>
        <p:spPr>
          <a:xfrm>
            <a:off x="2672025" y="1210625"/>
            <a:ext cx="1174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28"/>
          <p:cNvCxnSpPr/>
          <p:nvPr/>
        </p:nvCxnSpPr>
        <p:spPr>
          <a:xfrm>
            <a:off x="3846825" y="1210625"/>
            <a:ext cx="0" cy="7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8"/>
          <p:cNvSpPr txBox="1"/>
          <p:nvPr/>
        </p:nvSpPr>
        <p:spPr>
          <a:xfrm>
            <a:off x="2758000" y="1138975"/>
            <a:ext cx="11748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Step signal</a:t>
            </a:r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82" name="Google Shape;182;p28"/>
          <p:cNvCxnSpPr/>
          <p:nvPr/>
        </p:nvCxnSpPr>
        <p:spPr>
          <a:xfrm flipH="1">
            <a:off x="2380775" y="1389750"/>
            <a:ext cx="814200" cy="203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3" name="Google Shape;18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1500" y="3162488"/>
            <a:ext cx="1757293" cy="1301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28"/>
          <p:cNvCxnSpPr/>
          <p:nvPr/>
        </p:nvCxnSpPr>
        <p:spPr>
          <a:xfrm rot="10800000">
            <a:off x="5956050" y="2240850"/>
            <a:ext cx="0" cy="47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28"/>
          <p:cNvCxnSpPr/>
          <p:nvPr/>
        </p:nvCxnSpPr>
        <p:spPr>
          <a:xfrm rot="10800000">
            <a:off x="3898275" y="2240850"/>
            <a:ext cx="0" cy="47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28"/>
          <p:cNvCxnSpPr/>
          <p:nvPr/>
        </p:nvCxnSpPr>
        <p:spPr>
          <a:xfrm rot="10800000">
            <a:off x="2672025" y="2240850"/>
            <a:ext cx="0" cy="47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28"/>
          <p:cNvCxnSpPr/>
          <p:nvPr/>
        </p:nvCxnSpPr>
        <p:spPr>
          <a:xfrm>
            <a:off x="5683800" y="2713950"/>
            <a:ext cx="54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28"/>
          <p:cNvCxnSpPr/>
          <p:nvPr/>
        </p:nvCxnSpPr>
        <p:spPr>
          <a:xfrm>
            <a:off x="3626025" y="2713950"/>
            <a:ext cx="54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28"/>
          <p:cNvCxnSpPr/>
          <p:nvPr/>
        </p:nvCxnSpPr>
        <p:spPr>
          <a:xfrm>
            <a:off x="2399775" y="2713950"/>
            <a:ext cx="54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8"/>
          <p:cNvSpPr txBox="1"/>
          <p:nvPr/>
        </p:nvSpPr>
        <p:spPr>
          <a:xfrm>
            <a:off x="5921875" y="2467775"/>
            <a:ext cx="3981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3s</a:t>
            </a:r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91" name="Google Shape;191;p28"/>
          <p:cNvSpPr txBox="1"/>
          <p:nvPr/>
        </p:nvSpPr>
        <p:spPr>
          <a:xfrm>
            <a:off x="5605025" y="2467775"/>
            <a:ext cx="3981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3s</a:t>
            </a:r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92" name="Google Shape;192;p28"/>
          <p:cNvSpPr txBox="1"/>
          <p:nvPr/>
        </p:nvSpPr>
        <p:spPr>
          <a:xfrm>
            <a:off x="3939475" y="2420075"/>
            <a:ext cx="3981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3s</a:t>
            </a:r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93" name="Google Shape;193;p28"/>
          <p:cNvSpPr txBox="1"/>
          <p:nvPr/>
        </p:nvSpPr>
        <p:spPr>
          <a:xfrm>
            <a:off x="3591825" y="2420063"/>
            <a:ext cx="3981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3s</a:t>
            </a:r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94" name="Google Shape;194;p28"/>
          <p:cNvSpPr txBox="1"/>
          <p:nvPr/>
        </p:nvSpPr>
        <p:spPr>
          <a:xfrm>
            <a:off x="2672025" y="2420075"/>
            <a:ext cx="3981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3s</a:t>
            </a:r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95" name="Google Shape;195;p28"/>
          <p:cNvSpPr txBox="1"/>
          <p:nvPr/>
        </p:nvSpPr>
        <p:spPr>
          <a:xfrm>
            <a:off x="2299475" y="2420063"/>
            <a:ext cx="3981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3s</a:t>
            </a:r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96" name="Google Shape;196;p28"/>
          <p:cNvSpPr txBox="1"/>
          <p:nvPr/>
        </p:nvSpPr>
        <p:spPr>
          <a:xfrm>
            <a:off x="3138150" y="2428650"/>
            <a:ext cx="5445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…</a:t>
            </a:r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97" name="Google Shape;197;p28"/>
          <p:cNvSpPr txBox="1"/>
          <p:nvPr/>
        </p:nvSpPr>
        <p:spPr>
          <a:xfrm>
            <a:off x="4857475" y="2442875"/>
            <a:ext cx="5445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…</a:t>
            </a:r>
            <a:endParaRPr sz="1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98" name="Google Shape;198;p28"/>
          <p:cNvSpPr/>
          <p:nvPr/>
        </p:nvSpPr>
        <p:spPr>
          <a:xfrm>
            <a:off x="2299475" y="4054675"/>
            <a:ext cx="1292100" cy="81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GLM fitting for a VIP neuron</a:t>
            </a:r>
            <a:endParaRPr/>
          </a:p>
        </p:txBody>
      </p:sp>
      <p:pic>
        <p:nvPicPr>
          <p:cNvPr id="204" name="Google Shape;2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6250"/>
            <a:ext cx="4332924" cy="318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9375" y="1255888"/>
            <a:ext cx="4332925" cy="3170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/>
          <p:nvPr>
            <p:ph type="title"/>
          </p:nvPr>
        </p:nvSpPr>
        <p:spPr>
          <a:xfrm>
            <a:off x="311700" y="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Directions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0"/>
          <p:cNvSpPr txBox="1"/>
          <p:nvPr/>
        </p:nvSpPr>
        <p:spPr>
          <a:xfrm>
            <a:off x="408975" y="1242625"/>
            <a:ext cx="8226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</a:pPr>
            <a:r>
              <a:rPr lang="en-GB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Compare across many sessions and make statistical comparisons of strategy weights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</a:pPr>
            <a:r>
              <a:rPr lang="en-GB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 model to predict/infer “blinks” from mice pupil information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</a:pPr>
            <a:r>
              <a:rPr lang="en-GB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Find common encoding of visual + behavioral actions in neurons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</a:pPr>
            <a:r>
              <a:rPr lang="en-GB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Validate with bigger sample size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Setup and Introduction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228675"/>
            <a:ext cx="3447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Go/No-Go Task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Earn Reward by licking at changes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Task 1 : Reward-earning strategies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Task 2 : Mice motivation 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Task 3 : Neural activity difference for hit/miss/FA/CR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Task 4 : Poisson GLM encoder based on stimulus to predict spikes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9050" y="70800"/>
            <a:ext cx="5164250" cy="497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“Strategies” that mice could be adopting To Earn Rewards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228675"/>
            <a:ext cx="2637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Bias - lick always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Image Change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Image Omission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One after image omission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Timing statistics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Dynamic Logistic Regression (PsyTrack)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“Reproduced in spirit” + minor extensions of “</a:t>
            </a:r>
            <a:r>
              <a:rPr lang="en-GB"/>
              <a:t>Behavioral strategy shapes activation of the vip sst disinhibitory circuit in visual cortex” by Alex Piet et al from Allen Institute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1025" y="1026350"/>
            <a:ext cx="5691275" cy="374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“Strategies” that mice could be adopting To Earn Rewards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125" y="684900"/>
            <a:ext cx="3551875" cy="213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8425" y="684900"/>
            <a:ext cx="3551875" cy="2131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6175" y="2889775"/>
            <a:ext cx="3371125" cy="202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280"/>
              <a:t>At individual mouse level, possible to see very distinct reliance on different strategies. In these 4 cases, they are kind of similar in the novel Experience Level sessions but …..</a:t>
            </a:r>
            <a:endParaRPr sz="2280"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500" y="898350"/>
            <a:ext cx="3245125" cy="194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475" y="860600"/>
            <a:ext cx="3363125" cy="201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000" y="2942775"/>
            <a:ext cx="3322125" cy="199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8725" y="2954675"/>
            <a:ext cx="3267043" cy="196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280"/>
              <a:t>….Quite Different in the Familiar experience level sessions.</a:t>
            </a:r>
            <a:endParaRPr sz="2280"/>
          </a:p>
        </p:txBody>
      </p:sp>
      <p:pic>
        <p:nvPicPr>
          <p:cNvPr id="94" name="Google Shape;9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4500" y="898350"/>
            <a:ext cx="3245125" cy="194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3475" y="860600"/>
            <a:ext cx="3363125" cy="201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6000" y="2942775"/>
            <a:ext cx="3322125" cy="199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18725" y="2954675"/>
            <a:ext cx="3267043" cy="196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“Strategies” And Neural Activity (Novel Trials only)</a:t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875" y="801000"/>
            <a:ext cx="4053535" cy="403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10" y="1637625"/>
            <a:ext cx="4428790" cy="2214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 mice lose motivation/get fatigued ?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Difference between each image onset and </a:t>
            </a:r>
            <a:r>
              <a:rPr lang="en-GB"/>
              <a:t>mouse</a:t>
            </a:r>
            <a:r>
              <a:rPr lang="en-GB"/>
              <a:t> response.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Spearman’s rho instead of Pearson’s correlation due to the data not being normal.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Spearman’s rho tends to be more “conservative” and more resistant to outliers because it is a rank correlation.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Licks Rates and Distribution from a single mouse</a:t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75" y="1443075"/>
            <a:ext cx="6276026" cy="300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